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11"/>
    <p:restoredTop sz="94719"/>
  </p:normalViewPr>
  <p:slideViewPr>
    <p:cSldViewPr snapToGrid="0">
      <p:cViewPr varScale="1">
        <p:scale>
          <a:sx n="142" d="100"/>
          <a:sy n="142" d="100"/>
        </p:scale>
        <p:origin x="19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6ED5B-4299-D541-941C-558D08A2E48E}" type="datetimeFigureOut">
              <a:rPr lang="fr-FR" smtClean="0"/>
              <a:t>29/12/2023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3C9BEC-A13F-F34C-9D93-68433902A1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337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Configuration de la clé API </a:t>
            </a:r>
          </a:p>
          <a:p>
            <a:pPr algn="l">
              <a:buFont typeface="+mj-lt"/>
              <a:buAutoNum type="arabicPeriod"/>
            </a:pPr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Initialisation :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La classe est initialisée avec une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URLSession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par défaut et une URL pointant vers le point de terminaison de l'API Google Translate, y compris la clé API.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Requête de traduction :</a:t>
            </a:r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La principale fonction de traduction est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getTextTranslation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qui prend le texte à traduire, la langue source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language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), et un gestionnaire de complétion.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La fonction tente d'abord de créer une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URLRequest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valide pour la requête de traduction en utilisant la méthode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createTranslationRequest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Création de la requête </a:t>
            </a:r>
            <a:r>
              <a:rPr lang="fr-FR" b="1" i="0" dirty="0" err="1">
                <a:solidFill>
                  <a:srgbClr val="D1D5DB"/>
                </a:solidFill>
                <a:effectLst/>
                <a:latin typeface="Söhne"/>
              </a:rPr>
              <a:t>URLRequest</a:t>
            </a: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 :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La méthode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createTranslationRequest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construit une requête POST avec les paramètres nécessaires, tels que le texte à traduire, la langue source, la langue cible et le format.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Tâche de données </a:t>
            </a:r>
            <a:r>
              <a:rPr lang="fr-FR" b="1" i="0" dirty="0" err="1">
                <a:solidFill>
                  <a:srgbClr val="D1D5DB"/>
                </a:solidFill>
                <a:effectLst/>
                <a:latin typeface="Söhne"/>
              </a:rPr>
              <a:t>URLSession</a:t>
            </a: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br>
              <a:rPr lang="fr-FR" b="1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La requête de traduction est ensuite exécutée à l'aide d'une tâche de données de la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URLSession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La réponse est traitée de manière asynchrone sur la file principale.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Gestion des erreurs :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ON vérifie les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erreures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Analyse JSON :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les données JSON reçues sont décodées en une structure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TranslationData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à l'aide d'un décodeur JSON.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fr-FR" b="1" i="0" dirty="0">
                <a:solidFill>
                  <a:srgbClr val="D1D5DB"/>
                </a:solidFill>
                <a:effectLst/>
                <a:latin typeface="Söhne"/>
              </a:rPr>
              <a:t>Gestionnaire de complétion :</a:t>
            </a:r>
            <a:br>
              <a:rPr lang="fr-FR" b="0" i="0" dirty="0">
                <a:solidFill>
                  <a:srgbClr val="D1D5DB"/>
                </a:solidFill>
                <a:effectLst/>
                <a:latin typeface="Söhne"/>
              </a:rPr>
            </a:b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Le résultat de la traduction est transmis au gestionnaire de complétion. S'il est réussi, il contient un objet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TranslationData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; sinon, il contient une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AppError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indiquant le type d'échec.</a:t>
            </a:r>
          </a:p>
          <a:p>
            <a:br>
              <a:rPr lang="fr-FR" dirty="0"/>
            </a:b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C9BEC-A13F-F34C-9D93-68433902A18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2135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3C9BEC-A13F-F34C-9D93-68433902A18F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7760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4C7E13-1EF5-C633-ADCB-1978D93DF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B6D8513-691A-5E99-103C-C0BC71E91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E8D5EE-A429-F937-A185-2077CEB30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58AFC0F-B488-F197-136F-9DE905625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A456E6-2F0A-B192-D1E4-EB741B9CD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827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E3E956-0178-BA37-74D7-DFA6C844C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D22A0DF-2CBE-18EA-DB22-7D6DADCE02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261D5BC-8076-B90F-C401-A1E4702B3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430A44B-EB73-5E6E-8962-0DF36823F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20D63A-7C25-5631-2855-D9677D232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6548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91A2E37-3808-37A2-3F5E-A7F7765A5E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8826981-BFF1-3DFC-7EAF-8996F57244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D20D33-EFAC-1F6F-398C-AF0E54B1F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22136AA-7C25-457A-204A-5FCF1F751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3EA008-2C12-4F45-1682-D681360DC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232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404630-D058-A67D-328C-F5E13E0B5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6EA8E2-D12A-8592-28DC-B72E1DABF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CC5F38C-2D2C-138F-482C-8AAC3B648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7C10D3-5C47-4C25-2BFA-E906C2D93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9D9B1B6-6859-4C4C-8082-15A435BBC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56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923F77-E594-2536-0E67-64957A4AD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D8D2171-83C9-2882-41B0-24EC9D164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849D5A-E7F4-2319-5CEA-FFCA7BEBD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5E849E-E527-595B-833F-CD52103A9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C496E7-3556-A1DB-9C82-13C60DB5F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615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503C98-2772-830D-E29B-147F6480B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81C811-055B-E8D8-C1BD-23C5E7812E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0E531B3-8B4F-B4ED-44C7-B686200BCB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7C0B9C0-9214-CE59-FEB7-4A13BE749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B6E05BB-33BD-5988-7A10-780FD6493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69A34BA-FD1B-2ED1-C40A-DD117C28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1937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CED62C-D8AB-C93A-C630-F9FCCDE68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A49BAFA-E47A-0FEF-1692-6D4405674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333B33-3A78-F7F6-BDDD-ACE6008409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623A88B-D0A6-EE96-82F5-843A36F213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C8DC890-522C-D893-FBCA-0DDEF8A729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6222400-4472-8977-4DD4-8B5CCAA2E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3555C3A-198C-6356-52BD-547CA8295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811B02F-8152-C5AB-B7B5-8F97094D6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44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5B5188-F853-59DE-2CA7-FB224E963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0A7182E-B75F-67F9-9CB1-ADD145AE8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9B678AB-00AE-99BB-BEF3-0072D8015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AB13A18-E0CA-6C05-E0B0-6CDEBC413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5231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9CB7098-C498-7A52-8A42-EE2EF441D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AF5AEB2-B886-6B26-89BD-C68C7B300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4C26B8-E2E4-2D54-9884-E62EA2D79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50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8C50C7-90EA-2F3C-CD79-3979FA3D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6D1481-9D3B-67E6-0B8B-D132158C2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D48F83-5C28-A655-B3F2-79451A9BEF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75380C2-1EFB-5DE0-D39E-6C7F7CB33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B6E8CA6-DE44-F119-488B-A637FD9E4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FCD5B63-79ED-14C5-EC7C-62CF8F229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4013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3B202F-96AE-4EC2-4C79-538F0E25B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D22EA25-AFC3-00E4-0A5C-66D6AA5597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9C74EE-8D27-866D-BF4C-4C68C8872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7D96224-61E1-3596-FB1A-EEF491F0B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1E3029C-5931-B694-F989-A43CE0D82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A0679F-DEDD-6DC8-A5B0-F0A3E11BE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727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69DE491-2E83-A9B6-EE74-B8A39B03B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135BEC-338B-0DE3-1338-841CA23F9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E40D56-8B88-80D8-AD50-7417CE43F3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82CFF-39DD-AC4B-B432-AC327EA2F415}" type="datetimeFigureOut">
              <a:rPr lang="en-GB" smtClean="0"/>
              <a:t>29/12/2023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DE8232-8D8C-FC36-5767-BF00A824D2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E84EAC-8311-3BEA-51B0-45C741F669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69C8C-F752-B04C-B632-2B37DBDEC95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12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Graphique, clipart, graphisme, orange&#10;&#10;Description générée automatiquement">
            <a:extLst>
              <a:ext uri="{FF2B5EF4-FFF2-40B4-BE49-F238E27FC236}">
                <a16:creationId xmlns:a16="http://schemas.microsoft.com/office/drawing/2014/main" id="{06DA67BE-70D3-7939-8017-B2385412E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340" y="967641"/>
            <a:ext cx="2006600" cy="20066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DD89AAF-A8A8-9757-BF80-3544318FB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8660" y="2261565"/>
            <a:ext cx="9144000" cy="1236320"/>
          </a:xfrm>
        </p:spPr>
        <p:txBody>
          <a:bodyPr>
            <a:normAutofit/>
          </a:bodyPr>
          <a:lstStyle/>
          <a:p>
            <a:r>
              <a:rPr lang="fr-FR" sz="6600" b="1" dirty="0">
                <a:solidFill>
                  <a:srgbClr val="7030A0"/>
                </a:solidFill>
                <a:latin typeface="Futura" panose="020B0602020204020303" pitchFamily="34" charset="-79"/>
                <a:cs typeface="Futura" panose="020B0602020204020303" pitchFamily="34" charset="-79"/>
              </a:rPr>
              <a:t>LE BALUCHON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71927D7-D6BE-BA5F-2322-4280DB6125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9024" y="3497260"/>
            <a:ext cx="5328745" cy="707203"/>
          </a:xfrm>
        </p:spPr>
        <p:txBody>
          <a:bodyPr/>
          <a:lstStyle/>
          <a:p>
            <a:r>
              <a:rPr lang="en-GB" dirty="0"/>
              <a:t>Application de voyage iOS</a:t>
            </a:r>
          </a:p>
        </p:txBody>
      </p:sp>
    </p:spTree>
    <p:extLst>
      <p:ext uri="{BB962C8B-B14F-4D97-AF65-F5344CB8AC3E}">
        <p14:creationId xmlns:p14="http://schemas.microsoft.com/office/powerpoint/2010/main" val="566205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8D31E1B-0407-4223-9642-0B642CBF5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67266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4B2E1C33-8452-B6A5-1278-E95E90B9D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913" y="881688"/>
            <a:ext cx="5052369" cy="1035781"/>
          </a:xfrm>
        </p:spPr>
        <p:txBody>
          <a:bodyPr anchor="ctr">
            <a:normAutofit/>
          </a:bodyPr>
          <a:lstStyle/>
          <a:p>
            <a:r>
              <a:rPr lang="fr-FR" sz="3600" b="1" dirty="0">
                <a:solidFill>
                  <a:srgbClr val="7030A0"/>
                </a:solidFill>
                <a:latin typeface="Futura" panose="020B0602020204020303" pitchFamily="34" charset="-79"/>
                <a:cs typeface="Futura" panose="020B0602020204020303" pitchFamily="34" charset="-79"/>
              </a:rPr>
              <a:t>LE BALUCHON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13AFB5-97B8-5DC1-902F-FB69F2DBB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5" y="2710500"/>
            <a:ext cx="5671270" cy="2795627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sz="2400" b="0" i="0" dirty="0">
                <a:effectLst/>
                <a:latin typeface="Inter"/>
              </a:rPr>
              <a:t>Convertisseur : dollar </a:t>
            </a:r>
            <a:r>
              <a:rPr lang="fr-FR" sz="2400" b="0" i="0" dirty="0">
                <a:solidFill>
                  <a:schemeClr val="accent6"/>
                </a:solidFill>
                <a:effectLst/>
                <a:latin typeface="Inter"/>
              </a:rPr>
              <a:t>$</a:t>
            </a:r>
            <a:r>
              <a:rPr lang="fr-FR" sz="2400" b="0" i="0" dirty="0">
                <a:effectLst/>
                <a:latin typeface="Inter"/>
              </a:rPr>
              <a:t> et l’euro </a:t>
            </a:r>
            <a:r>
              <a:rPr lang="fr-FR" sz="2400" b="0" i="0" dirty="0">
                <a:solidFill>
                  <a:schemeClr val="accent6"/>
                </a:solidFill>
                <a:effectLst/>
                <a:latin typeface="Inter"/>
              </a:rPr>
              <a:t>€</a:t>
            </a:r>
            <a:r>
              <a:rPr lang="fr-FR" sz="2400" b="0" i="0" dirty="0">
                <a:effectLst/>
                <a:latin typeface="Inter"/>
              </a:rPr>
              <a:t> .</a:t>
            </a:r>
          </a:p>
          <a:p>
            <a:pPr>
              <a:lnSpc>
                <a:spcPct val="150000"/>
              </a:lnSpc>
            </a:pPr>
            <a:r>
              <a:rPr lang="fr-FR" sz="2400" b="0" i="0" dirty="0">
                <a:effectLst/>
                <a:latin typeface="Inter"/>
              </a:rPr>
              <a:t>Traduction : </a:t>
            </a:r>
            <a:r>
              <a:rPr lang="fr-FR" sz="2400" dirty="0">
                <a:latin typeface="Inter"/>
              </a:rPr>
              <a:t>F</a:t>
            </a:r>
            <a:r>
              <a:rPr lang="fr-FR" sz="2400" b="0" i="0" dirty="0">
                <a:effectLst/>
                <a:latin typeface="Inter"/>
              </a:rPr>
              <a:t>rançais 🔁</a:t>
            </a:r>
            <a:r>
              <a:rPr lang="fr-FR" sz="2400" dirty="0">
                <a:latin typeface="Inter"/>
              </a:rPr>
              <a:t> Anglais</a:t>
            </a:r>
            <a:endParaRPr lang="fr-FR" sz="2400" b="0" i="0" dirty="0">
              <a:effectLst/>
              <a:latin typeface="Inter"/>
            </a:endParaRPr>
          </a:p>
          <a:p>
            <a:pPr>
              <a:lnSpc>
                <a:spcPct val="150000"/>
              </a:lnSpc>
            </a:pPr>
            <a:r>
              <a:rPr lang="fr-FR" sz="2400" b="0" i="0" dirty="0">
                <a:effectLst/>
                <a:latin typeface="Inter"/>
              </a:rPr>
              <a:t> Météo :  New York🇺🇸  et à Besançon🇫🇷 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E96339-907C-46C3-99AC-31179B6F0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6299" y="608401"/>
            <a:ext cx="4637502" cy="55934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capture d’écran, Téléphone mobile, gadget, Appareil de communications portable&#10;&#10;Description générée automatiquement">
            <a:extLst>
              <a:ext uri="{FF2B5EF4-FFF2-40B4-BE49-F238E27FC236}">
                <a16:creationId xmlns:a16="http://schemas.microsoft.com/office/drawing/2014/main" id="{C9B017B7-F6F3-393A-1FB1-E38A7571E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9294" y="563282"/>
            <a:ext cx="3065787" cy="579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79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2923A6-2FBE-4DE6-86EA-AFAF4257F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9052" y="2293939"/>
            <a:ext cx="4426872" cy="1376361"/>
          </a:xfrm>
        </p:spPr>
        <p:txBody>
          <a:bodyPr>
            <a:normAutofit fontScale="90000"/>
          </a:bodyPr>
          <a:lstStyle/>
          <a:p>
            <a:r>
              <a:rPr lang="fr-FR" sz="6000" b="1" dirty="0">
                <a:solidFill>
                  <a:srgbClr val="7030A0"/>
                </a:solidFill>
                <a:latin typeface="Futura" panose="020B0602020204020303" pitchFamily="34" charset="-79"/>
                <a:cs typeface="Futura" panose="020B0602020204020303" pitchFamily="34" charset="-79"/>
              </a:rPr>
              <a:t>LIVE DÉMO</a:t>
            </a:r>
          </a:p>
        </p:txBody>
      </p:sp>
      <p:pic>
        <p:nvPicPr>
          <p:cNvPr id="9" name="Image 8" descr="Une image contenant Graphique, clipart, graphisme, orange&#10;&#10;Description générée automatiquement">
            <a:extLst>
              <a:ext uri="{FF2B5EF4-FFF2-40B4-BE49-F238E27FC236}">
                <a16:creationId xmlns:a16="http://schemas.microsoft.com/office/drawing/2014/main" id="{C11CCF70-A618-8B72-7D6A-0AC9E57B8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715" y="4693105"/>
            <a:ext cx="2164895" cy="216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14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2923A6-2FBE-4DE6-86EA-AFAF4257F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400" y="375450"/>
            <a:ext cx="3142350" cy="870485"/>
          </a:xfrm>
        </p:spPr>
        <p:txBody>
          <a:bodyPr>
            <a:normAutofit/>
          </a:bodyPr>
          <a:lstStyle/>
          <a:p>
            <a:r>
              <a:rPr lang="fr-FR" sz="4800" dirty="0">
                <a:solidFill>
                  <a:srgbClr val="7030A0"/>
                </a:solidFill>
                <a:latin typeface="Futura Condensed Medium" panose="020B0602020204020303" pitchFamily="34" charset="-79"/>
                <a:cs typeface="Futura Condensed Medium" panose="020B0602020204020303" pitchFamily="34" charset="-79"/>
              </a:rPr>
              <a:t>Data Fixer</a:t>
            </a:r>
          </a:p>
        </p:txBody>
      </p:sp>
      <p:pic>
        <p:nvPicPr>
          <p:cNvPr id="9" name="Image 8" descr="Une image contenant Graphique, clipart, graphisme, orange&#10;&#10;Description générée automatiquement">
            <a:extLst>
              <a:ext uri="{FF2B5EF4-FFF2-40B4-BE49-F238E27FC236}">
                <a16:creationId xmlns:a16="http://schemas.microsoft.com/office/drawing/2014/main" id="{C11CCF70-A618-8B72-7D6A-0AC9E57B8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616" y="5892800"/>
            <a:ext cx="965200" cy="965200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62B0320D-63D0-0E9B-41BF-0821E24B4B81}"/>
              </a:ext>
            </a:extLst>
          </p:cNvPr>
          <p:cNvGrpSpPr/>
          <p:nvPr/>
        </p:nvGrpSpPr>
        <p:grpSpPr>
          <a:xfrm>
            <a:off x="247400" y="2312182"/>
            <a:ext cx="4330884" cy="2503514"/>
            <a:chOff x="1473201" y="1897062"/>
            <a:chExt cx="6324600" cy="3991609"/>
          </a:xfrm>
        </p:grpSpPr>
        <p:pic>
          <p:nvPicPr>
            <p:cNvPr id="4" name="Image 3" descr="Une image contenant texte, logiciel, Système d’exploitation, Icône d’ordinateur&#10;&#10;Description générée automatiquement">
              <a:extLst>
                <a:ext uri="{FF2B5EF4-FFF2-40B4-BE49-F238E27FC236}">
                  <a16:creationId xmlns:a16="http://schemas.microsoft.com/office/drawing/2014/main" id="{92081371-E98B-C72B-6813-D09713ABEC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20" t="2121" r="3371" b="7565"/>
            <a:stretch/>
          </p:blipFill>
          <p:spPr>
            <a:xfrm>
              <a:off x="1473201" y="1897062"/>
              <a:ext cx="6324600" cy="3991609"/>
            </a:xfrm>
            <a:prstGeom prst="rect">
              <a:avLst/>
            </a:prstGeom>
          </p:spPr>
        </p:pic>
        <p:pic>
          <p:nvPicPr>
            <p:cNvPr id="6" name="Image 5" descr="Une image contenant texte, capture d’écran, Police, Page web&#10;&#10;Description générée automatiquement">
              <a:extLst>
                <a:ext uri="{FF2B5EF4-FFF2-40B4-BE49-F238E27FC236}">
                  <a16:creationId xmlns:a16="http://schemas.microsoft.com/office/drawing/2014/main" id="{60262667-1589-E3D8-0078-7047CF3ED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73201" y="2256471"/>
              <a:ext cx="6324600" cy="3632200"/>
            </a:xfrm>
            <a:prstGeom prst="rect">
              <a:avLst/>
            </a:prstGeom>
          </p:spPr>
        </p:pic>
      </p:grpSp>
      <p:sp>
        <p:nvSpPr>
          <p:cNvPr id="13" name="ZoneTexte 12">
            <a:extLst>
              <a:ext uri="{FF2B5EF4-FFF2-40B4-BE49-F238E27FC236}">
                <a16:creationId xmlns:a16="http://schemas.microsoft.com/office/drawing/2014/main" id="{46D89BA1-99D0-B411-2F6B-ABBB16436176}"/>
              </a:ext>
            </a:extLst>
          </p:cNvPr>
          <p:cNvSpPr txBox="1"/>
          <p:nvPr/>
        </p:nvSpPr>
        <p:spPr>
          <a:xfrm>
            <a:off x="8043638" y="2422758"/>
            <a:ext cx="31658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Obtention du taux de change</a:t>
            </a:r>
          </a:p>
          <a:p>
            <a:b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Conversion du dollar (USD) vers l’euro (EUR)</a:t>
            </a:r>
          </a:p>
        </p:txBody>
      </p:sp>
      <p:pic>
        <p:nvPicPr>
          <p:cNvPr id="17" name="Image 16" descr="Une image contenant Téléphone mobile, capture d’écran, texte, gadget&#10;&#10;Description générée automatiquement">
            <a:extLst>
              <a:ext uri="{FF2B5EF4-FFF2-40B4-BE49-F238E27FC236}">
                <a16:creationId xmlns:a16="http://schemas.microsoft.com/office/drawing/2014/main" id="{50E060F5-9EDA-CC62-C46E-F4F40F27BE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3932" y="430275"/>
            <a:ext cx="3274058" cy="565807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E18DD9E3-2F36-B152-9544-01F4F6D6CBE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904" t="15737" r="42332" b="25643"/>
          <a:stretch/>
        </p:blipFill>
        <p:spPr>
          <a:xfrm>
            <a:off x="1728306" y="2363896"/>
            <a:ext cx="901879" cy="13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522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Image 25" descr="Une image contenant texte,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E636564E-59E4-0904-D67F-D42F1D4A4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834" y="2482581"/>
            <a:ext cx="5526107" cy="3605784"/>
          </a:xfrm>
          <a:prstGeom prst="rect">
            <a:avLst/>
          </a:prstGeom>
        </p:spPr>
      </p:pic>
      <p:pic>
        <p:nvPicPr>
          <p:cNvPr id="24" name="Image 23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00E4907E-670C-481F-43E8-16AEDE31B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09" y="2453968"/>
            <a:ext cx="5614416" cy="3634397"/>
          </a:xfrm>
          <a:prstGeom prst="rect">
            <a:avLst/>
          </a:prstGeom>
        </p:spPr>
      </p:pic>
      <p:pic>
        <p:nvPicPr>
          <p:cNvPr id="9" name="Image 8" descr="Une image contenant Graphique, clipart, graphisme, orange&#10;&#10;Description générée automatiquement">
            <a:extLst>
              <a:ext uri="{FF2B5EF4-FFF2-40B4-BE49-F238E27FC236}">
                <a16:creationId xmlns:a16="http://schemas.microsoft.com/office/drawing/2014/main" id="{C11CCF70-A618-8B72-7D6A-0AC9E57B85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7616" y="5892800"/>
            <a:ext cx="965200" cy="965200"/>
          </a:xfrm>
          <a:prstGeom prst="rect">
            <a:avLst/>
          </a:prstGeom>
        </p:spPr>
      </p:pic>
      <p:sp>
        <p:nvSpPr>
          <p:cNvPr id="29" name="ZoneTexte 28">
            <a:extLst>
              <a:ext uri="{FF2B5EF4-FFF2-40B4-BE49-F238E27FC236}">
                <a16:creationId xmlns:a16="http://schemas.microsoft.com/office/drawing/2014/main" id="{D59FB5BA-DBB9-12C2-DF14-F6863396BBB2}"/>
              </a:ext>
            </a:extLst>
          </p:cNvPr>
          <p:cNvSpPr txBox="1"/>
          <p:nvPr/>
        </p:nvSpPr>
        <p:spPr>
          <a:xfrm>
            <a:off x="4076175" y="858735"/>
            <a:ext cx="40366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7030A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Taux de change</a:t>
            </a:r>
          </a:p>
        </p:txBody>
      </p:sp>
    </p:spTree>
    <p:extLst>
      <p:ext uri="{BB962C8B-B14F-4D97-AF65-F5344CB8AC3E}">
        <p14:creationId xmlns:p14="http://schemas.microsoft.com/office/powerpoint/2010/main" val="1990127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2923A6-2FBE-4DE6-86EA-AFAF4257F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00" y="493159"/>
            <a:ext cx="3142350" cy="1194565"/>
          </a:xfrm>
        </p:spPr>
        <p:txBody>
          <a:bodyPr>
            <a:normAutofit fontScale="90000"/>
          </a:bodyPr>
          <a:lstStyle/>
          <a:p>
            <a:r>
              <a:rPr lang="fr-FR" sz="4800" dirty="0">
                <a:solidFill>
                  <a:srgbClr val="7030A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Google Translate</a:t>
            </a:r>
          </a:p>
        </p:txBody>
      </p:sp>
      <p:pic>
        <p:nvPicPr>
          <p:cNvPr id="9" name="Image 8" descr="Une image contenant Graphique, clipart, graphisme, orange&#10;&#10;Description générée automatiquement">
            <a:extLst>
              <a:ext uri="{FF2B5EF4-FFF2-40B4-BE49-F238E27FC236}">
                <a16:creationId xmlns:a16="http://schemas.microsoft.com/office/drawing/2014/main" id="{C11CCF70-A618-8B72-7D6A-0AC9E57B8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616" y="5892800"/>
            <a:ext cx="965200" cy="965200"/>
          </a:xfrm>
          <a:prstGeom prst="rect">
            <a:avLst/>
          </a:prstGeom>
        </p:spPr>
      </p:pic>
      <p:grpSp>
        <p:nvGrpSpPr>
          <p:cNvPr id="12" name="Groupe 11">
            <a:extLst>
              <a:ext uri="{FF2B5EF4-FFF2-40B4-BE49-F238E27FC236}">
                <a16:creationId xmlns:a16="http://schemas.microsoft.com/office/drawing/2014/main" id="{484F7B6E-1B91-CBDB-4C53-780B6DAD3CED}"/>
              </a:ext>
            </a:extLst>
          </p:cNvPr>
          <p:cNvGrpSpPr/>
          <p:nvPr/>
        </p:nvGrpSpPr>
        <p:grpSpPr>
          <a:xfrm>
            <a:off x="399800" y="2442681"/>
            <a:ext cx="4485063" cy="1972638"/>
            <a:chOff x="399800" y="2250041"/>
            <a:chExt cx="6615895" cy="2909829"/>
          </a:xfrm>
        </p:grpSpPr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E6BE4E83-79AF-0A72-B538-9C83FAABB233}"/>
                </a:ext>
              </a:extLst>
            </p:cNvPr>
            <p:cNvGrpSpPr/>
            <p:nvPr/>
          </p:nvGrpSpPr>
          <p:grpSpPr>
            <a:xfrm>
              <a:off x="399800" y="2250041"/>
              <a:ext cx="6615895" cy="2909829"/>
              <a:chOff x="399800" y="2252685"/>
              <a:chExt cx="6821186" cy="2814040"/>
            </a:xfrm>
          </p:grpSpPr>
          <p:pic>
            <p:nvPicPr>
              <p:cNvPr id="4" name="Image 3" descr="Une image contenant texte, logiciel, Système d’exploitation, Icône d’ordinateur&#10;&#10;Description générée automatiquement">
                <a:extLst>
                  <a:ext uri="{FF2B5EF4-FFF2-40B4-BE49-F238E27FC236}">
                    <a16:creationId xmlns:a16="http://schemas.microsoft.com/office/drawing/2014/main" id="{ABC6131F-3866-00EF-C34D-578DC55F883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920" t="2121" r="3371" b="46895"/>
              <a:stretch/>
            </p:blipFill>
            <p:spPr>
              <a:xfrm>
                <a:off x="399800" y="2252685"/>
                <a:ext cx="6821186" cy="2288493"/>
              </a:xfrm>
              <a:prstGeom prst="rect">
                <a:avLst/>
              </a:prstGeom>
            </p:spPr>
          </p:pic>
          <p:pic>
            <p:nvPicPr>
              <p:cNvPr id="7" name="Image 6" descr="Une image contenant texte, capture d’écran, Police, algèbre&#10;&#10;Description générée automatiquement">
                <a:extLst>
                  <a:ext uri="{FF2B5EF4-FFF2-40B4-BE49-F238E27FC236}">
                    <a16:creationId xmlns:a16="http://schemas.microsoft.com/office/drawing/2014/main" id="{8A02DB11-A9D6-792C-4564-D39B1EB753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9800" y="2627266"/>
                <a:ext cx="6386981" cy="2439459"/>
              </a:xfrm>
              <a:prstGeom prst="rect">
                <a:avLst/>
              </a:prstGeom>
            </p:spPr>
          </p:pic>
        </p:grpSp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8C3852E2-FE28-C50E-14A1-7ED3F9447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25458" y="2363055"/>
              <a:ext cx="2121060" cy="190059"/>
            </a:xfrm>
            <a:prstGeom prst="rect">
              <a:avLst/>
            </a:prstGeom>
          </p:spPr>
        </p:pic>
      </p:grpSp>
      <p:pic>
        <p:nvPicPr>
          <p:cNvPr id="14" name="Image 13" descr="Une image contenant Téléphone mobile, gadget, texte, Appareil de communication&#10;&#10;Description générée automatiquement">
            <a:extLst>
              <a:ext uri="{FF2B5EF4-FFF2-40B4-BE49-F238E27FC236}">
                <a16:creationId xmlns:a16="http://schemas.microsoft.com/office/drawing/2014/main" id="{394E54BC-D2E7-D950-E9DC-21ABA2A70C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4978" y="707051"/>
            <a:ext cx="3279999" cy="5668349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72E515D3-7082-12D5-462E-5E33BE5DB9DD}"/>
              </a:ext>
            </a:extLst>
          </p:cNvPr>
          <p:cNvSpPr txBox="1"/>
          <p:nvPr/>
        </p:nvSpPr>
        <p:spPr>
          <a:xfrm>
            <a:off x="8700475" y="2496179"/>
            <a:ext cx="31658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Traduction de texte :</a:t>
            </a:r>
            <a:b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Anglais</a:t>
            </a:r>
            <a:b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Français</a:t>
            </a:r>
          </a:p>
        </p:txBody>
      </p:sp>
    </p:spTree>
    <p:extLst>
      <p:ext uri="{BB962C8B-B14F-4D97-AF65-F5344CB8AC3E}">
        <p14:creationId xmlns:p14="http://schemas.microsoft.com/office/powerpoint/2010/main" val="361608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8" descr="Une image contenant Graphique, clipart, graphisme, orange&#10;&#10;Description générée automatiquement">
            <a:extLst>
              <a:ext uri="{FF2B5EF4-FFF2-40B4-BE49-F238E27FC236}">
                <a16:creationId xmlns:a16="http://schemas.microsoft.com/office/drawing/2014/main" id="{C11CCF70-A618-8B72-7D6A-0AC9E57B85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7616" y="5892800"/>
            <a:ext cx="965200" cy="965200"/>
          </a:xfrm>
          <a:prstGeom prst="rect">
            <a:avLst/>
          </a:prstGeom>
        </p:spPr>
      </p:pic>
      <p:sp>
        <p:nvSpPr>
          <p:cNvPr id="29" name="ZoneTexte 28">
            <a:extLst>
              <a:ext uri="{FF2B5EF4-FFF2-40B4-BE49-F238E27FC236}">
                <a16:creationId xmlns:a16="http://schemas.microsoft.com/office/drawing/2014/main" id="{D59FB5BA-DBB9-12C2-DF14-F6863396BBB2}"/>
              </a:ext>
            </a:extLst>
          </p:cNvPr>
          <p:cNvSpPr txBox="1"/>
          <p:nvPr/>
        </p:nvSpPr>
        <p:spPr>
          <a:xfrm>
            <a:off x="4687830" y="795010"/>
            <a:ext cx="30540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7030A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Traducteur</a:t>
            </a:r>
          </a:p>
        </p:txBody>
      </p:sp>
      <p:pic>
        <p:nvPicPr>
          <p:cNvPr id="3" name="Image 2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74B845C3-48B1-7E80-CCE3-CF8336C78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3258" y="2297906"/>
            <a:ext cx="5330891" cy="369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72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Graphique, clipart, graphisme, orange&#10;&#10;Description générée automatiquement">
            <a:extLst>
              <a:ext uri="{FF2B5EF4-FFF2-40B4-BE49-F238E27FC236}">
                <a16:creationId xmlns:a16="http://schemas.microsoft.com/office/drawing/2014/main" id="{C11CCF70-A618-8B72-7D6A-0AC9E57B8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616" y="5892800"/>
            <a:ext cx="965200" cy="965200"/>
          </a:xfrm>
          <a:prstGeom prst="rect">
            <a:avLst/>
          </a:prstGeom>
        </p:spPr>
      </p:pic>
      <p:grpSp>
        <p:nvGrpSpPr>
          <p:cNvPr id="8" name="Groupe 7">
            <a:extLst>
              <a:ext uri="{FF2B5EF4-FFF2-40B4-BE49-F238E27FC236}">
                <a16:creationId xmlns:a16="http://schemas.microsoft.com/office/drawing/2014/main" id="{E6BE4E83-79AF-0A72-B538-9C83FAABB233}"/>
              </a:ext>
            </a:extLst>
          </p:cNvPr>
          <p:cNvGrpSpPr/>
          <p:nvPr/>
        </p:nvGrpSpPr>
        <p:grpSpPr>
          <a:xfrm>
            <a:off x="399801" y="2496179"/>
            <a:ext cx="4449679" cy="1919140"/>
            <a:chOff x="399800" y="2252685"/>
            <a:chExt cx="6821186" cy="2814040"/>
          </a:xfrm>
        </p:grpSpPr>
        <p:pic>
          <p:nvPicPr>
            <p:cNvPr id="4" name="Image 3" descr="Une image contenant texte, logiciel, Système d’exploitation, Icône d’ordinateur&#10;&#10;Description générée automatiquement">
              <a:extLst>
                <a:ext uri="{FF2B5EF4-FFF2-40B4-BE49-F238E27FC236}">
                  <a16:creationId xmlns:a16="http://schemas.microsoft.com/office/drawing/2014/main" id="{ABC6131F-3866-00EF-C34D-578DC55F88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20" t="2121" r="3371" b="46895"/>
            <a:stretch/>
          </p:blipFill>
          <p:spPr>
            <a:xfrm>
              <a:off x="399800" y="2252685"/>
              <a:ext cx="6821186" cy="2288493"/>
            </a:xfrm>
            <a:prstGeom prst="rect">
              <a:avLst/>
            </a:prstGeom>
          </p:spPr>
        </p:pic>
        <p:pic>
          <p:nvPicPr>
            <p:cNvPr id="7" name="Image 6" descr="Une image contenant texte, capture d’écran, Police, algèbre&#10;&#10;Description générée automatiquement">
              <a:extLst>
                <a:ext uri="{FF2B5EF4-FFF2-40B4-BE49-F238E27FC236}">
                  <a16:creationId xmlns:a16="http://schemas.microsoft.com/office/drawing/2014/main" id="{8A02DB11-A9D6-792C-4564-D39B1EB75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9800" y="2627266"/>
              <a:ext cx="6386981" cy="2439459"/>
            </a:xfrm>
            <a:prstGeom prst="rect">
              <a:avLst/>
            </a:prstGeom>
          </p:spPr>
        </p:pic>
      </p:grpSp>
      <p:sp>
        <p:nvSpPr>
          <p:cNvPr id="15" name="ZoneTexte 14">
            <a:extLst>
              <a:ext uri="{FF2B5EF4-FFF2-40B4-BE49-F238E27FC236}">
                <a16:creationId xmlns:a16="http://schemas.microsoft.com/office/drawing/2014/main" id="{72E515D3-7082-12D5-462E-5E33BE5DB9DD}"/>
              </a:ext>
            </a:extLst>
          </p:cNvPr>
          <p:cNvSpPr txBox="1"/>
          <p:nvPr/>
        </p:nvSpPr>
        <p:spPr>
          <a:xfrm>
            <a:off x="9133598" y="2411337"/>
            <a:ext cx="17140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Météo :</a:t>
            </a:r>
            <a:b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New York </a:t>
            </a:r>
            <a:b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fr-F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Besançon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74BCD556-1857-1429-B971-007A71A5D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00" y="515558"/>
            <a:ext cx="3749506" cy="1710057"/>
          </a:xfrm>
        </p:spPr>
        <p:txBody>
          <a:bodyPr>
            <a:normAutofit/>
          </a:bodyPr>
          <a:lstStyle/>
          <a:p>
            <a:r>
              <a:rPr lang="fr-FR" sz="4000" dirty="0" err="1">
                <a:solidFill>
                  <a:srgbClr val="7030A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OpenWeatherMap</a:t>
            </a:r>
            <a:endParaRPr lang="fr-FR" sz="4000" dirty="0">
              <a:solidFill>
                <a:srgbClr val="7030A0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13" name="Image 12" descr="Une image contenant texte, Site web, Page web, logiciel&#10;&#10;Description générée automatiquement">
            <a:extLst>
              <a:ext uri="{FF2B5EF4-FFF2-40B4-BE49-F238E27FC236}">
                <a16:creationId xmlns:a16="http://schemas.microsoft.com/office/drawing/2014/main" id="{DCBF6ED2-309B-81B2-7FF6-8FF1752A5A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505" y="2751639"/>
            <a:ext cx="4451975" cy="2480061"/>
          </a:xfrm>
          <a:prstGeom prst="rect">
            <a:avLst/>
          </a:prstGeom>
        </p:spPr>
      </p:pic>
      <p:pic>
        <p:nvPicPr>
          <p:cNvPr id="20" name="Image 19" descr="Une image contenant texte, Téléphone mobile, gadget, Appareil de communication&#10;&#10;Description générée automatiquement">
            <a:extLst>
              <a:ext uri="{FF2B5EF4-FFF2-40B4-BE49-F238E27FC236}">
                <a16:creationId xmlns:a16="http://schemas.microsoft.com/office/drawing/2014/main" id="{6CF81080-7EA4-938E-A659-13CD6875EE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1767" y="803723"/>
            <a:ext cx="3380063" cy="584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642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D59FB5BA-DBB9-12C2-DF14-F6863396BBB2}"/>
              </a:ext>
            </a:extLst>
          </p:cNvPr>
          <p:cNvSpPr txBox="1"/>
          <p:nvPr/>
        </p:nvSpPr>
        <p:spPr>
          <a:xfrm>
            <a:off x="5214424" y="795010"/>
            <a:ext cx="17601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>
                <a:solidFill>
                  <a:srgbClr val="7030A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Météo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6A35F09-AF35-710B-11CD-DC0C44D93B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9" t="777" r="2425" b="734"/>
          <a:stretch/>
        </p:blipFill>
        <p:spPr>
          <a:xfrm>
            <a:off x="211886" y="2456225"/>
            <a:ext cx="5834010" cy="3100214"/>
          </a:xfrm>
          <a:prstGeom prst="rect">
            <a:avLst/>
          </a:prstGeom>
        </p:spPr>
      </p:pic>
      <p:pic>
        <p:nvPicPr>
          <p:cNvPr id="8" name="Image 7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781495B6-728C-DF21-A887-9797D88E3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106" y="2456225"/>
            <a:ext cx="5673753" cy="3606765"/>
          </a:xfrm>
          <a:prstGeom prst="rect">
            <a:avLst/>
          </a:prstGeom>
        </p:spPr>
      </p:pic>
      <p:pic>
        <p:nvPicPr>
          <p:cNvPr id="9" name="Image 8" descr="Une image contenant Graphique, clipart, graphisme, orange&#10;&#10;Description générée automatiquement">
            <a:extLst>
              <a:ext uri="{FF2B5EF4-FFF2-40B4-BE49-F238E27FC236}">
                <a16:creationId xmlns:a16="http://schemas.microsoft.com/office/drawing/2014/main" id="{C11CCF70-A618-8B72-7D6A-0AC9E57B85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7616" y="5892800"/>
            <a:ext cx="9652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4931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318</Words>
  <Application>Microsoft Macintosh PowerPoint</Application>
  <PresentationFormat>Grand écran</PresentationFormat>
  <Paragraphs>31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Futura</vt:lpstr>
      <vt:lpstr>Futura Condensed Medium</vt:lpstr>
      <vt:lpstr>Futura Medium</vt:lpstr>
      <vt:lpstr>Inter</vt:lpstr>
      <vt:lpstr>Söhne</vt:lpstr>
      <vt:lpstr>Thème Office</vt:lpstr>
      <vt:lpstr>LE BALUCHON</vt:lpstr>
      <vt:lpstr>LE BALUCHON</vt:lpstr>
      <vt:lpstr>LIVE DÉMO</vt:lpstr>
      <vt:lpstr>Data Fixer</vt:lpstr>
      <vt:lpstr>Présentation PowerPoint</vt:lpstr>
      <vt:lpstr>Google Translate</vt:lpstr>
      <vt:lpstr>Présentation PowerPoint</vt:lpstr>
      <vt:lpstr>OpenWeatherMap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BALUCHON</dc:title>
  <dc:creator>Elodie Gage</dc:creator>
  <cp:lastModifiedBy>Elodie Gage</cp:lastModifiedBy>
  <cp:revision>5</cp:revision>
  <dcterms:created xsi:type="dcterms:W3CDTF">2023-12-22T09:49:03Z</dcterms:created>
  <dcterms:modified xsi:type="dcterms:W3CDTF">2023-12-29T07:36:54Z</dcterms:modified>
</cp:coreProperties>
</file>

<file path=docProps/thumbnail.jpeg>
</file>